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75" r:id="rId42"/>
    <p:sldId id="942" r:id="rId43"/>
    <p:sldId id="381" r:id="rId44"/>
    <p:sldId id="626" r:id="rId45"/>
    <p:sldId id="926" r:id="rId46"/>
    <p:sldId id="402" r:id="rId47"/>
    <p:sldId id="925" r:id="rId48"/>
    <p:sldId id="403" r:id="rId49"/>
    <p:sldId id="976" r:id="rId50"/>
    <p:sldId id="406" r:id="rId51"/>
    <p:sldId id="932" r:id="rId52"/>
    <p:sldId id="943" r:id="rId53"/>
    <p:sldId id="960" r:id="rId54"/>
    <p:sldId id="961" r:id="rId55"/>
    <p:sldId id="962" r:id="rId56"/>
    <p:sldId id="916" r:id="rId57"/>
    <p:sldId id="410" r:id="rId58"/>
    <p:sldId id="915" r:id="rId59"/>
    <p:sldId id="928" r:id="rId60"/>
    <p:sldId id="917" r:id="rId61"/>
    <p:sldId id="968" r:id="rId62"/>
    <p:sldId id="969" r:id="rId63"/>
    <p:sldId id="966" r:id="rId64"/>
    <p:sldId id="413" r:id="rId65"/>
    <p:sldId id="971" r:id="rId66"/>
    <p:sldId id="973" r:id="rId67"/>
    <p:sldId id="972" r:id="rId68"/>
    <p:sldId id="414" r:id="rId69"/>
    <p:sldId id="417" r:id="rId70"/>
    <p:sldId id="418" r:id="rId71"/>
    <p:sldId id="419" r:id="rId72"/>
    <p:sldId id="415" r:id="rId73"/>
    <p:sldId id="918" r:id="rId74"/>
    <p:sldId id="974" r:id="rId75"/>
    <p:sldId id="421" r:id="rId76"/>
    <p:sldId id="930" r:id="rId77"/>
    <p:sldId id="929" r:id="rId78"/>
    <p:sldId id="970" r:id="rId79"/>
    <p:sldId id="945" r:id="rId80"/>
    <p:sldId id="901" r:id="rId81"/>
    <p:sldId id="903" r:id="rId82"/>
    <p:sldId id="904" r:id="rId83"/>
    <p:sldId id="905" r:id="rId84"/>
    <p:sldId id="909" r:id="rId85"/>
    <p:sldId id="906" r:id="rId86"/>
    <p:sldId id="907" r:id="rId87"/>
    <p:sldId id="908" r:id="rId88"/>
    <p:sldId id="933" r:id="rId89"/>
    <p:sldId id="911" r:id="rId9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75"/>
            <p14:sldId id="942"/>
            <p14:sldId id="381"/>
            <p14:sldId id="626"/>
            <p14:sldId id="926"/>
            <p14:sldId id="402"/>
            <p14:sldId id="925"/>
            <p14:sldId id="403"/>
            <p14:sldId id="976"/>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000"/>
    <a:srgbClr val="D8D8D8"/>
    <a:srgbClr val="800080"/>
    <a:srgbClr val="D8E9D3"/>
    <a:srgbClr val="A5AEA3"/>
    <a:srgbClr val="949494"/>
    <a:srgbClr val="FFFFFF"/>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89186" autoAdjust="0"/>
  </p:normalViewPr>
  <p:slideViewPr>
    <p:cSldViewPr>
      <p:cViewPr varScale="1">
        <p:scale>
          <a:sx n="116" d="100"/>
          <a:sy n="116" d="100"/>
        </p:scale>
        <p:origin x="106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Facilitates parallel hardware implementation,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50693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2</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79</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83</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 </a:t>
                </a:r>
                <a:r>
                  <a:rPr lang="en-US" dirty="0"/>
                  <a:t> So we often omit the filter depth in coding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filter has the same number of channels (depth) as its input volume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number of filters always equals the depth (2) of its output volume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50.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4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5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tiff"/><Relationship Id="rId1" Type="http://schemas.openxmlformats.org/officeDocument/2006/relationships/slideLayout" Target="../slideLayouts/slideLayout2.xml"/><Relationship Id="rId4" Type="http://schemas.openxmlformats.org/officeDocument/2006/relationships/image" Target="../media/image99.tiff"/></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0.PNG"/><Relationship Id="rId7" Type="http://schemas.openxmlformats.org/officeDocument/2006/relationships/image" Target="../media/image108.png"/><Relationship Id="rId2" Type="http://schemas.openxmlformats.org/officeDocument/2006/relationships/image" Target="../media/image1030.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0.PNG"/><Relationship Id="rId9" Type="http://schemas.openxmlformats.org/officeDocument/2006/relationships/image" Target="../media/image111.png"/></Relationships>
</file>

<file path=ppt/slides/_rels/slide64.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66.xml.rels><?xml version="1.0" encoding="UTF-8" standalone="yes"?>
<Relationships xmlns="http://schemas.openxmlformats.org/package/2006/relationships"><Relationship Id="rId3" Type="http://schemas.openxmlformats.org/officeDocument/2006/relationships/image" Target="../media/image9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81.png"/></Relationships>
</file>

<file path=ppt/slides/_rels/slide6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5.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6.png"/><Relationship Id="rId9" Type="http://schemas.openxmlformats.org/officeDocument/2006/relationships/image" Target="../media/image600.png"/></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2.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81.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8.jpg"/></Relationships>
</file>

<file path=ppt/slides/_rels/slide83.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3.jpg"/></Relationships>
</file>

<file path=ppt/slides/_rels/slide8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L4.1 CNN </a:t>
            </a:r>
            <a:r>
              <a:rPr lang="en-US"/>
              <a:t>and RNN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1786929724"/>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62500" lnSpcReduction="20000"/>
          </a:bodyPr>
          <a:lstStyle/>
          <a:p>
            <a:r>
              <a:rPr lang="en-US" dirty="0"/>
              <a:t>6x6 input feature map w. 3 channels; two 3x3 filters with </a:t>
            </a:r>
            <a:r>
              <a:rPr lang="en-US"/>
              <a:t>depth 3</a:t>
            </a:r>
            <a:r>
              <a:rPr lang="en-US" dirty="0"/>
              <a:t>; 4x4 output feature map w. 2 channels</a:t>
            </a:r>
          </a:p>
          <a:p>
            <a:r>
              <a:rPr lang="en-US" dirty="0"/>
              <a:t># channels of input feature map == # depth of each filter (= 3 in figure)</a:t>
            </a:r>
          </a:p>
          <a:p>
            <a:r>
              <a:rPr lang="en-US" dirty="0"/>
              <a:t># channels of output feature map == # filters (=2 in figure)</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4283927382"/>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24104864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4" name="Rectangle 23">
            <a:extLst>
              <a:ext uri="{FF2B5EF4-FFF2-40B4-BE49-F238E27FC236}">
                <a16:creationId xmlns:a16="http://schemas.microsoft.com/office/drawing/2014/main" id="{64DD0E05-67C2-43CE-A540-844C22BD311A}"/>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9" name="Rectangle 8">
            <a:extLst>
              <a:ext uri="{FF2B5EF4-FFF2-40B4-BE49-F238E27FC236}">
                <a16:creationId xmlns:a16="http://schemas.microsoft.com/office/drawing/2014/main" id="{C9BB88B0-1A72-422D-8479-07FE290A1F88}"/>
              </a:ext>
            </a:extLst>
          </p:cNvPr>
          <p:cNvSpPr/>
          <p:nvPr/>
        </p:nvSpPr>
        <p:spPr bwMode="auto">
          <a:xfrm>
            <a:off x="48651" y="35832"/>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 1D CONV Example</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4653880"/>
          </a:xfrm>
        </p:spPr>
        <p:txBody>
          <a:bodyPr>
            <a:normAutofit lnSpcReduction="10000"/>
          </a:bodyPr>
          <a:lstStyle/>
          <a:p>
            <a:r>
              <a:rPr lang="en-US" dirty="0"/>
              <a:t>Since parallel hardware (GPU, FPGA…) can handle matrix multiplication efficiently, this conversion increases computation efficiency at the expense of increased memory size for storing the weights (the biases are not shown in fig)</a:t>
            </a:r>
            <a:endParaRPr lang="en-SE" dirty="0"/>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4"/>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4"/>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988C8D-D7BD-49AF-988B-91A843890C79}"/>
                  </a:ext>
                </a:extLst>
              </p:cNvPr>
              <p:cNvSpPr txBox="1"/>
              <p:nvPr/>
            </p:nvSpPr>
            <p:spPr>
              <a:xfrm>
                <a:off x="6879979" y="2612050"/>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CD988C8D-D7BD-49AF-988B-91A843890C79}"/>
                  </a:ext>
                </a:extLst>
              </p:cNvPr>
              <p:cNvSpPr txBox="1">
                <a:spLocks noRot="1" noChangeAspect="1" noMove="1" noResize="1" noEditPoints="1" noAdjustHandles="1" noChangeArrowheads="1" noChangeShapeType="1" noTextEdit="1"/>
              </p:cNvSpPr>
              <p:nvPr/>
            </p:nvSpPr>
            <p:spPr>
              <a:xfrm>
                <a:off x="6879979" y="2612050"/>
                <a:ext cx="418704"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6"/>
                          <a:stretch>
                            <a:fillRect l="-1389" t="-1667" r="-4167"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389" t="-100000" r="-4167"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6"/>
                          <a:stretch>
                            <a:fillRect l="-1389" t="-203333" r="-4167"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713AC-F961-4CDB-A392-C0483A067A88}"/>
                  </a:ext>
                </a:extLst>
              </p:cNvPr>
              <p:cNvSpPr txBox="1"/>
              <p:nvPr/>
            </p:nvSpPr>
            <p:spPr>
              <a:xfrm>
                <a:off x="7753849" y="2612050"/>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1" name="TextBox 10">
                <a:extLst>
                  <a:ext uri="{FF2B5EF4-FFF2-40B4-BE49-F238E27FC236}">
                    <a16:creationId xmlns:a16="http://schemas.microsoft.com/office/drawing/2014/main" id="{E7E713AC-F961-4CDB-A392-C0483A067A88}"/>
                  </a:ext>
                </a:extLst>
              </p:cNvPr>
              <p:cNvSpPr txBox="1">
                <a:spLocks noRot="1" noChangeAspect="1" noMove="1" noResize="1" noEditPoints="1" noAdjustHandles="1" noChangeArrowheads="1" noChangeShapeType="1" noTextEdit="1"/>
              </p:cNvSpPr>
              <p:nvPr/>
            </p:nvSpPr>
            <p:spPr>
              <a:xfrm>
                <a:off x="7753849" y="2612050"/>
                <a:ext cx="498855" cy="461665"/>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8"/>
                          <a:stretch>
                            <a:fillRect l="-1515" t="-1639" r="-401515" b="-204918"/>
                          </a:stretch>
                        </a:blipFill>
                      </a:tcPr>
                    </a:tc>
                    <a:tc>
                      <a:txBody>
                        <a:bodyPr/>
                        <a:lstStyle/>
                        <a:p>
                          <a:endParaRPr lang="en-SE"/>
                        </a:p>
                      </a:txBody>
                      <a:tcPr>
                        <a:blipFill>
                          <a:blip r:embed="rId8"/>
                          <a:stretch>
                            <a:fillRect l="-101515" t="-1639" r="-301515" b="-204918"/>
                          </a:stretch>
                        </a:blipFill>
                      </a:tcPr>
                    </a:tc>
                    <a:tc>
                      <a:txBody>
                        <a:bodyPr/>
                        <a:lstStyle/>
                        <a:p>
                          <a:endParaRPr lang="en-SE"/>
                        </a:p>
                      </a:txBody>
                      <a:tcPr>
                        <a:blipFill>
                          <a:blip r:embed="rId8"/>
                          <a:stretch>
                            <a:fillRect l="-204615" t="-1639" r="-206154" b="-204918"/>
                          </a:stretch>
                        </a:blipFill>
                      </a:tcPr>
                    </a:tc>
                    <a:tc>
                      <a:txBody>
                        <a:bodyPr/>
                        <a:lstStyle/>
                        <a:p>
                          <a:endParaRPr lang="en-SE"/>
                        </a:p>
                      </a:txBody>
                      <a:tcPr>
                        <a:blipFill>
                          <a:blip r:embed="rId8"/>
                          <a:stretch>
                            <a:fillRect l="-300000" t="-1639" r="-103030" b="-204918"/>
                          </a:stretch>
                        </a:blipFill>
                      </a:tcPr>
                    </a:tc>
                    <a:tc>
                      <a:txBody>
                        <a:bodyPr/>
                        <a:lstStyle/>
                        <a:p>
                          <a:endParaRPr lang="en-SE"/>
                        </a:p>
                      </a:txBody>
                      <a:tcPr>
                        <a:blipFill>
                          <a:blip r:embed="rId8"/>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8"/>
                          <a:stretch>
                            <a:fillRect l="-1515" t="-100000" r="-401515" b="-101613"/>
                          </a:stretch>
                        </a:blipFill>
                      </a:tcPr>
                    </a:tc>
                    <a:tc>
                      <a:txBody>
                        <a:bodyPr/>
                        <a:lstStyle/>
                        <a:p>
                          <a:endParaRPr lang="en-SE"/>
                        </a:p>
                      </a:txBody>
                      <a:tcPr>
                        <a:blipFill>
                          <a:blip r:embed="rId8"/>
                          <a:stretch>
                            <a:fillRect l="-101515" t="-100000" r="-301515" b="-101613"/>
                          </a:stretch>
                        </a:blipFill>
                      </a:tcPr>
                    </a:tc>
                    <a:tc>
                      <a:txBody>
                        <a:bodyPr/>
                        <a:lstStyle/>
                        <a:p>
                          <a:endParaRPr lang="en-SE"/>
                        </a:p>
                      </a:txBody>
                      <a:tcPr>
                        <a:blipFill>
                          <a:blip r:embed="rId8"/>
                          <a:stretch>
                            <a:fillRect l="-204615" t="-100000" r="-206154" b="-101613"/>
                          </a:stretch>
                        </a:blipFill>
                      </a:tcPr>
                    </a:tc>
                    <a:tc>
                      <a:txBody>
                        <a:bodyPr/>
                        <a:lstStyle/>
                        <a:p>
                          <a:endParaRPr lang="en-SE"/>
                        </a:p>
                      </a:txBody>
                      <a:tcPr>
                        <a:blipFill>
                          <a:blip r:embed="rId8"/>
                          <a:stretch>
                            <a:fillRect l="-300000" t="-100000" r="-103030" b="-101613"/>
                          </a:stretch>
                        </a:blipFill>
                      </a:tcPr>
                    </a:tc>
                    <a:tc>
                      <a:txBody>
                        <a:bodyPr/>
                        <a:lstStyle/>
                        <a:p>
                          <a:endParaRPr lang="en-SE"/>
                        </a:p>
                      </a:txBody>
                      <a:tcPr>
                        <a:blipFill>
                          <a:blip r:embed="rId8"/>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8"/>
                          <a:stretch>
                            <a:fillRect l="-1515" t="-203279" r="-401515" b="-3279"/>
                          </a:stretch>
                        </a:blipFill>
                      </a:tcPr>
                    </a:tc>
                    <a:tc>
                      <a:txBody>
                        <a:bodyPr/>
                        <a:lstStyle/>
                        <a:p>
                          <a:endParaRPr lang="en-SE"/>
                        </a:p>
                      </a:txBody>
                      <a:tcPr>
                        <a:blipFill>
                          <a:blip r:embed="rId8"/>
                          <a:stretch>
                            <a:fillRect l="-101515" t="-203279" r="-301515" b="-3279"/>
                          </a:stretch>
                        </a:blipFill>
                      </a:tcPr>
                    </a:tc>
                    <a:tc>
                      <a:txBody>
                        <a:bodyPr/>
                        <a:lstStyle/>
                        <a:p>
                          <a:endParaRPr lang="en-SE"/>
                        </a:p>
                      </a:txBody>
                      <a:tcPr>
                        <a:blipFill>
                          <a:blip r:embed="rId8"/>
                          <a:stretch>
                            <a:fillRect l="-204615" t="-203279" r="-206154" b="-3279"/>
                          </a:stretch>
                        </a:blipFill>
                      </a:tcPr>
                    </a:tc>
                    <a:tc>
                      <a:txBody>
                        <a:bodyPr/>
                        <a:lstStyle/>
                        <a:p>
                          <a:endParaRPr lang="en-SE"/>
                        </a:p>
                      </a:txBody>
                      <a:tcPr>
                        <a:blipFill>
                          <a:blip r:embed="rId8"/>
                          <a:stretch>
                            <a:fillRect l="-300000" t="-203279" r="-103030" b="-3279"/>
                          </a:stretch>
                        </a:blipFill>
                      </a:tcPr>
                    </a:tc>
                    <a:tc>
                      <a:txBody>
                        <a:bodyPr/>
                        <a:lstStyle/>
                        <a:p>
                          <a:endParaRPr lang="en-SE"/>
                        </a:p>
                      </a:txBody>
                      <a:tcPr>
                        <a:blipFill>
                          <a:blip r:embed="rId8"/>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6F912B-A684-4A6B-AF16-12DEA7AC8228}"/>
                  </a:ext>
                </a:extLst>
              </p:cNvPr>
              <p:cNvSpPr txBox="1"/>
              <p:nvPr/>
            </p:nvSpPr>
            <p:spPr>
              <a:xfrm>
                <a:off x="6871937" y="5394725"/>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5F6F912B-A684-4A6B-AF16-12DEA7AC8228}"/>
                  </a:ext>
                </a:extLst>
              </p:cNvPr>
              <p:cNvSpPr txBox="1">
                <a:spLocks noRot="1" noChangeAspect="1" noMove="1" noResize="1" noEditPoints="1" noAdjustHandles="1" noChangeArrowheads="1" noChangeShapeType="1" noTextEdit="1"/>
              </p:cNvSpPr>
              <p:nvPr/>
            </p:nvSpPr>
            <p:spPr>
              <a:xfrm>
                <a:off x="6871937" y="5394725"/>
                <a:ext cx="489236" cy="461665"/>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1"/>
                          <a:stretch>
                            <a:fillRect l="-2778" t="-1667" r="-2778"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778" t="-100000" r="-2778"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1"/>
                          <a:stretch>
                            <a:fillRect l="-2778" t="-203333" r="-2778"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A3402F-5A3C-4173-B6C8-1D4C9E0E980B}"/>
                  </a:ext>
                </a:extLst>
              </p:cNvPr>
              <p:cNvSpPr txBox="1"/>
              <p:nvPr/>
            </p:nvSpPr>
            <p:spPr>
              <a:xfrm>
                <a:off x="7773474" y="540264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6" name="TextBox 15">
                <a:extLst>
                  <a:ext uri="{FF2B5EF4-FFF2-40B4-BE49-F238E27FC236}">
                    <a16:creationId xmlns:a16="http://schemas.microsoft.com/office/drawing/2014/main" id="{F9A3402F-5A3C-4173-B6C8-1D4C9E0E980B}"/>
                  </a:ext>
                </a:extLst>
              </p:cNvPr>
              <p:cNvSpPr txBox="1">
                <a:spLocks noRot="1" noChangeAspect="1" noMove="1" noResize="1" noEditPoints="1" noAdjustHandles="1" noChangeArrowheads="1" noChangeShapeType="1" noTextEdit="1"/>
              </p:cNvSpPr>
              <p:nvPr/>
            </p:nvSpPr>
            <p:spPr>
              <a:xfrm>
                <a:off x="7773474" y="5402642"/>
                <a:ext cx="498855" cy="461665"/>
              </a:xfrm>
              <a:prstGeom prst="rect">
                <a:avLst/>
              </a:prstGeom>
              <a:blipFill>
                <a:blip r:embed="rId12"/>
                <a:stretch>
                  <a:fillRect/>
                </a:stretch>
              </a:blipFill>
            </p:spPr>
            <p:txBody>
              <a:bodyPr/>
              <a:lstStyle/>
              <a:p>
                <a:r>
                  <a:rPr lang="en-SE">
                    <a:noFill/>
                  </a:rPr>
                  <a:t> </a:t>
                </a:r>
              </a:p>
            </p:txBody>
          </p:sp>
        </mc:Fallback>
      </mc:AlternateContent>
      <p:cxnSp>
        <p:nvCxnSpPr>
          <p:cNvPr id="18" name="Straight Arrow Connector 17">
            <a:extLst>
              <a:ext uri="{FF2B5EF4-FFF2-40B4-BE49-F238E27FC236}">
                <a16:creationId xmlns:a16="http://schemas.microsoft.com/office/drawing/2014/main" id="{8B0A5490-62A5-45D7-A5EF-DDBDC7ABB9A5}"/>
              </a:ext>
            </a:extLst>
          </p:cNvPr>
          <p:cNvCxnSpPr/>
          <p:nvPr/>
        </p:nvCxnSpPr>
        <p:spPr bwMode="auto">
          <a:xfrm>
            <a:off x="6660232"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E44AA64-43C6-4918-9743-FF3E5290CB3A}"/>
              </a:ext>
            </a:extLst>
          </p:cNvPr>
          <p:cNvCxnSpPr/>
          <p:nvPr/>
        </p:nvCxnSpPr>
        <p:spPr bwMode="auto">
          <a:xfrm>
            <a:off x="8511843"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58CC2D5B-3C89-43AE-BD57-E96904AD2696}"/>
              </a:ext>
            </a:extLst>
          </p:cNvPr>
          <p:cNvCxnSpPr>
            <a:cxnSpLocks/>
          </p:cNvCxnSpPr>
          <p:nvPr/>
        </p:nvCxnSpPr>
        <p:spPr bwMode="auto">
          <a:xfrm>
            <a:off x="7458426" y="3861048"/>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E5479538-19A4-42E5-B7DF-375F516C8CAF}"/>
              </a:ext>
            </a:extLst>
          </p:cNvPr>
          <p:cNvSpPr txBox="1"/>
          <p:nvPr/>
        </p:nvSpPr>
        <p:spPr>
          <a:xfrm>
            <a:off x="6276288" y="1982906"/>
            <a:ext cx="851515" cy="369332"/>
          </a:xfrm>
          <a:prstGeom prst="rect">
            <a:avLst/>
          </a:prstGeom>
          <a:noFill/>
        </p:spPr>
        <p:txBody>
          <a:bodyPr wrap="none" rtlCol="0">
            <a:spAutoFit/>
          </a:bodyPr>
          <a:lstStyle/>
          <a:p>
            <a:r>
              <a:rPr lang="en-US" dirty="0"/>
              <a:t>Kernel</a:t>
            </a:r>
            <a:endParaRPr lang="en-SE" dirty="0"/>
          </a:p>
        </p:txBody>
      </p:sp>
      <p:sp>
        <p:nvSpPr>
          <p:cNvPr id="23" name="TextBox 22">
            <a:extLst>
              <a:ext uri="{FF2B5EF4-FFF2-40B4-BE49-F238E27FC236}">
                <a16:creationId xmlns:a16="http://schemas.microsoft.com/office/drawing/2014/main" id="{F095CE8F-A903-4728-83C9-1328260B5232}"/>
              </a:ext>
            </a:extLst>
          </p:cNvPr>
          <p:cNvSpPr txBox="1"/>
          <p:nvPr/>
        </p:nvSpPr>
        <p:spPr>
          <a:xfrm>
            <a:off x="7092280" y="1597077"/>
            <a:ext cx="697627" cy="369332"/>
          </a:xfrm>
          <a:prstGeom prst="rect">
            <a:avLst/>
          </a:prstGeom>
          <a:noFill/>
        </p:spPr>
        <p:txBody>
          <a:bodyPr wrap="none" rtlCol="0">
            <a:spAutoFit/>
          </a:bodyPr>
          <a:lstStyle/>
          <a:p>
            <a:r>
              <a:rPr lang="en-US" dirty="0"/>
              <a:t>Input</a:t>
            </a:r>
            <a:endParaRPr lang="en-SE" dirty="0"/>
          </a:p>
        </p:txBody>
      </p:sp>
      <p:sp>
        <p:nvSpPr>
          <p:cNvPr id="24" name="TextBox 23">
            <a:extLst>
              <a:ext uri="{FF2B5EF4-FFF2-40B4-BE49-F238E27FC236}">
                <a16:creationId xmlns:a16="http://schemas.microsoft.com/office/drawing/2014/main" id="{9C7F7818-A7C0-4CDA-BDAB-7E2A6186506B}"/>
              </a:ext>
            </a:extLst>
          </p:cNvPr>
          <p:cNvSpPr txBox="1"/>
          <p:nvPr/>
        </p:nvSpPr>
        <p:spPr>
          <a:xfrm>
            <a:off x="8031115" y="1967666"/>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0731-D023-4FDF-9F36-E4B884A4C3E3}"/>
              </a:ext>
            </a:extLst>
          </p:cNvPr>
          <p:cNvSpPr>
            <a:spLocks noGrp="1"/>
          </p:cNvSpPr>
          <p:nvPr>
            <p:ph type="title"/>
          </p:nvPr>
        </p:nvSpPr>
        <p:spPr/>
        <p:txBody>
          <a:bodyPr/>
          <a:lstStyle/>
          <a:p>
            <a:r>
              <a:rPr lang="en-US" sz="3600" dirty="0"/>
              <a:t>Converting Convolution to Matrix Multiplication: 2D CONV Example</a:t>
            </a:r>
            <a:endParaRPr lang="en-SE" sz="3600" dirty="0"/>
          </a:p>
        </p:txBody>
      </p:sp>
      <p:sp>
        <p:nvSpPr>
          <p:cNvPr id="3" name="Content Placeholder 2">
            <a:extLst>
              <a:ext uri="{FF2B5EF4-FFF2-40B4-BE49-F238E27FC236}">
                <a16:creationId xmlns:a16="http://schemas.microsoft.com/office/drawing/2014/main" id="{D43AB6C5-586F-4D2D-8BB2-AE9EA5F5574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6139A26-0BA7-4797-8990-11B89E1584A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1F53140E-86E1-456B-8B5D-99A0D37A885B}"/>
              </a:ext>
            </a:extLst>
          </p:cNvPr>
          <p:cNvPicPr>
            <a:picLocks noChangeAspect="1"/>
          </p:cNvPicPr>
          <p:nvPr/>
        </p:nvPicPr>
        <p:blipFill>
          <a:blip r:embed="rId2"/>
          <a:stretch>
            <a:fillRect/>
          </a:stretch>
        </p:blipFill>
        <p:spPr>
          <a:xfrm>
            <a:off x="1547664" y="1237297"/>
            <a:ext cx="5847398" cy="5620703"/>
          </a:xfrm>
          <a:prstGeom prst="rect">
            <a:avLst/>
          </a:prstGeom>
        </p:spPr>
      </p:pic>
      <p:pic>
        <p:nvPicPr>
          <p:cNvPr id="7" name="Picture 6">
            <a:extLst>
              <a:ext uri="{FF2B5EF4-FFF2-40B4-BE49-F238E27FC236}">
                <a16:creationId xmlns:a16="http://schemas.microsoft.com/office/drawing/2014/main" id="{0C814203-0835-423E-A134-891379A3650D}"/>
              </a:ext>
            </a:extLst>
          </p:cNvPr>
          <p:cNvPicPr>
            <a:picLocks noChangeAspect="1"/>
          </p:cNvPicPr>
          <p:nvPr/>
        </p:nvPicPr>
        <p:blipFill>
          <a:blip r:embed="rId3"/>
          <a:stretch>
            <a:fillRect/>
          </a:stretch>
        </p:blipFill>
        <p:spPr>
          <a:xfrm>
            <a:off x="0" y="1217007"/>
            <a:ext cx="3766542" cy="2830641"/>
          </a:xfrm>
          <a:prstGeom prst="rect">
            <a:avLst/>
          </a:prstGeom>
        </p:spPr>
      </p:pic>
      <p:sp>
        <p:nvSpPr>
          <p:cNvPr id="8" name="TextBox 7">
            <a:extLst>
              <a:ext uri="{FF2B5EF4-FFF2-40B4-BE49-F238E27FC236}">
                <a16:creationId xmlns:a16="http://schemas.microsoft.com/office/drawing/2014/main" id="{94C85FA8-748F-4062-9D31-8270B18B9A8A}"/>
              </a:ext>
            </a:extLst>
          </p:cNvPr>
          <p:cNvSpPr txBox="1"/>
          <p:nvPr/>
        </p:nvSpPr>
        <p:spPr>
          <a:xfrm>
            <a:off x="1979712" y="6093296"/>
            <a:ext cx="2129814" cy="369332"/>
          </a:xfrm>
          <a:prstGeom prst="rect">
            <a:avLst/>
          </a:prstGeom>
          <a:noFill/>
        </p:spPr>
        <p:txBody>
          <a:bodyPr wrap="none" rtlCol="0">
            <a:spAutoFit/>
          </a:bodyPr>
          <a:lstStyle/>
          <a:p>
            <a:r>
              <a:rPr lang="en-US"/>
              <a:t>Two different </a:t>
            </a:r>
            <a:r>
              <a:rPr lang="en-US" dirty="0"/>
              <a:t>ways</a:t>
            </a:r>
            <a:endParaRPr lang="en-SE" dirty="0"/>
          </a:p>
        </p:txBody>
      </p:sp>
    </p:spTree>
    <p:extLst>
      <p:ext uri="{BB962C8B-B14F-4D97-AF65-F5344CB8AC3E}">
        <p14:creationId xmlns:p14="http://schemas.microsoft.com/office/powerpoint/2010/main" val="3456739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5F02FC-6C39-48A0-9B0F-6A46359E334B}"/>
                  </a:ext>
                </a:extLst>
              </p:cNvPr>
              <p:cNvSpPr txBox="1"/>
              <p:nvPr/>
            </p:nvSpPr>
            <p:spPr>
              <a:xfrm>
                <a:off x="7269870" y="3419342"/>
                <a:ext cx="14622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𝑐𝑎𝑟</m:t>
                          </m:r>
                        </m:e>
                      </m:d>
                      <m:r>
                        <a:rPr lang="en-US" sz="1600" b="0" i="1" dirty="0" smtClean="0">
                          <a:latin typeface="Cambria Math" panose="02040503050406030204" pitchFamily="18" charset="0"/>
                        </a:rPr>
                        <m:t>=.9</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𝑡𝑟𝑢𝑐𝑘</m:t>
                          </m:r>
                        </m:e>
                      </m:d>
                      <m:r>
                        <a:rPr lang="en-US" sz="1600" b="0" i="1" dirty="0" smtClean="0">
                          <a:latin typeface="Cambria Math" panose="02040503050406030204" pitchFamily="18" charset="0"/>
                        </a:rPr>
                        <m:t>=. 1</m:t>
                      </m:r>
                    </m:oMath>
                  </m:oMathPara>
                </a14:m>
                <a:endParaRPr lang="en-US" sz="1600" b="0" dirty="0"/>
              </a:p>
            </p:txBody>
          </p:sp>
        </mc:Choice>
        <mc:Fallback xmlns="">
          <p:sp>
            <p:nvSpPr>
              <p:cNvPr id="6" name="TextBox 5">
                <a:extLst>
                  <a:ext uri="{FF2B5EF4-FFF2-40B4-BE49-F238E27FC236}">
                    <a16:creationId xmlns:a16="http://schemas.microsoft.com/office/drawing/2014/main" id="{FF5F02FC-6C39-48A0-9B0F-6A46359E334B}"/>
                  </a:ext>
                </a:extLst>
              </p:cNvPr>
              <p:cNvSpPr txBox="1">
                <a:spLocks noRot="1" noChangeAspect="1" noMove="1" noResize="1" noEditPoints="1" noAdjustHandles="1" noChangeArrowheads="1" noChangeShapeType="1" noTextEdit="1"/>
              </p:cNvSpPr>
              <p:nvPr/>
            </p:nvSpPr>
            <p:spPr>
              <a:xfrm>
                <a:off x="7269870" y="3419342"/>
                <a:ext cx="1462259" cy="584775"/>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185308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sp>
        <p:nvSpPr>
          <p:cNvPr id="8" name="Rectangle 7">
            <a:extLst>
              <a:ext uri="{FF2B5EF4-FFF2-40B4-BE49-F238E27FC236}">
                <a16:creationId xmlns:a16="http://schemas.microsoft.com/office/drawing/2014/main" id="{1663CEA7-ADE1-4877-A4DD-B608A7CDBDB5}"/>
              </a:ext>
            </a:extLst>
          </p:cNvPr>
          <p:cNvSpPr/>
          <p:nvPr/>
        </p:nvSpPr>
        <p:spPr bwMode="auto">
          <a:xfrm>
            <a:off x="21531" y="30487"/>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95484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3</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3</m:t>
                    </m:r>
                    <m:r>
                      <a:rPr lang="en-US" i="1" spc="-5" smtClean="0">
                        <a:latin typeface="Cambria Math" panose="02040503050406030204" pitchFamily="18" charset="0"/>
                        <a:cs typeface="Arial"/>
                      </a:rPr>
                      <m:t>,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5ED-992E-46E0-8646-713A9C3BE11D}"/>
              </a:ext>
            </a:extLst>
          </p:cNvPr>
          <p:cNvSpPr>
            <a:spLocks noGrp="1"/>
          </p:cNvSpPr>
          <p:nvPr>
            <p:ph type="title"/>
          </p:nvPr>
        </p:nvSpPr>
        <p:spPr/>
        <p:txBody>
          <a:bodyPr/>
          <a:lstStyle/>
          <a:p>
            <a:r>
              <a:rPr lang="en-US" dirty="0"/>
              <a:t>CNN Toy Example</a:t>
            </a:r>
            <a:endParaRPr lang="en-SE" dirty="0"/>
          </a:p>
        </p:txBody>
      </p:sp>
      <p:sp>
        <p:nvSpPr>
          <p:cNvPr id="3" name="Content Placeholder 2">
            <a:extLst>
              <a:ext uri="{FF2B5EF4-FFF2-40B4-BE49-F238E27FC236}">
                <a16:creationId xmlns:a16="http://schemas.microsoft.com/office/drawing/2014/main" id="{DED85847-0CBB-4370-B343-7FD2433DF700}"/>
              </a:ext>
            </a:extLst>
          </p:cNvPr>
          <p:cNvSpPr>
            <a:spLocks noGrp="1"/>
          </p:cNvSpPr>
          <p:nvPr>
            <p:ph idx="1"/>
          </p:nvPr>
        </p:nvSpPr>
        <p:spPr/>
        <p:txBody>
          <a:bodyPr/>
          <a:lstStyle/>
          <a:p>
            <a:r>
              <a:rPr lang="en-US" dirty="0"/>
              <a:t>A CNN with 1 CONV layer and 1 FC layer</a:t>
            </a:r>
            <a:endParaRPr lang="en-SE" dirty="0"/>
          </a:p>
        </p:txBody>
      </p:sp>
      <p:sp>
        <p:nvSpPr>
          <p:cNvPr id="4" name="Slide Number Placeholder 3">
            <a:extLst>
              <a:ext uri="{FF2B5EF4-FFF2-40B4-BE49-F238E27FC236}">
                <a16:creationId xmlns:a16="http://schemas.microsoft.com/office/drawing/2014/main" id="{05FCFA62-8DB8-4658-9E1A-1BAD43814B32}"/>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F8E6DCDD-23DB-45A0-A477-D3432EB60B3E}"/>
              </a:ext>
            </a:extLst>
          </p:cNvPr>
          <p:cNvPicPr>
            <a:picLocks noChangeAspect="1"/>
          </p:cNvPicPr>
          <p:nvPr/>
        </p:nvPicPr>
        <p:blipFill>
          <a:blip r:embed="rId2"/>
          <a:stretch>
            <a:fillRect/>
          </a:stretch>
        </p:blipFill>
        <p:spPr>
          <a:xfrm>
            <a:off x="0" y="2564904"/>
            <a:ext cx="9144000" cy="3648479"/>
          </a:xfrm>
          <a:prstGeom prst="rect">
            <a:avLst/>
          </a:prstGeom>
        </p:spPr>
      </p:pic>
      <p:sp>
        <p:nvSpPr>
          <p:cNvPr id="8" name="TextBox 7">
            <a:extLst>
              <a:ext uri="{FF2B5EF4-FFF2-40B4-BE49-F238E27FC236}">
                <a16:creationId xmlns:a16="http://schemas.microsoft.com/office/drawing/2014/main" id="{1714449D-E7CE-4FB3-8E01-A54CC1005A69}"/>
              </a:ext>
            </a:extLst>
          </p:cNvPr>
          <p:cNvSpPr txBox="1"/>
          <p:nvPr/>
        </p:nvSpPr>
        <p:spPr>
          <a:xfrm>
            <a:off x="1115616" y="6442502"/>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Tree>
    <p:extLst>
      <p:ext uri="{BB962C8B-B14F-4D97-AF65-F5344CB8AC3E}">
        <p14:creationId xmlns:p14="http://schemas.microsoft.com/office/powerpoint/2010/main" val="1038975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846659"/>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72</m:t>
                    </m:r>
                  </m:oMath>
                </a14:m>
                <a:r>
                  <a:rPr lang="en-US" sz="2000" dirty="0"/>
                  <a:t> (not counting biases)</a:t>
                </a:r>
              </a:p>
              <a:p>
                <a:r>
                  <a:rPr lang="en-US" sz="2000" dirty="0"/>
                  <a:t>No. MULs: </a:t>
                </a:r>
                <a14:m>
                  <m:oMath xmlns:m="http://schemas.openxmlformats.org/officeDocument/2006/math">
                    <m:r>
                      <a:rPr lang="en-US" sz="2000" i="1">
                        <a:latin typeface="Cambria Math" panose="02040503050406030204" pitchFamily="18" charset="0"/>
                      </a:rPr>
                      <m:t>3∗3∗2∗4∗4∗4=1152</m:t>
                    </m:r>
                  </m:oMath>
                </a14:m>
                <a:r>
                  <a:rPr lang="zh-TW" altLang="en-US" sz="2000" dirty="0"/>
                  <a:t> </a:t>
                </a:r>
                <a:r>
                  <a:rPr lang="en-US" altLang="zh-TW" sz="2000" dirty="0"/>
                  <a:t>(</a:t>
                </a:r>
                <a14:m>
                  <m:oMath xmlns:m="http://schemas.openxmlformats.org/officeDocument/2006/math">
                    <m:r>
                      <a:rPr lang="en-US" sz="2000" i="1">
                        <a:latin typeface="Cambria Math" panose="02040503050406030204" pitchFamily="18" charset="0"/>
                      </a:rPr>
                      <m:t>3∗3∗2</m:t>
                    </m:r>
                  </m:oMath>
                </a14:m>
                <a:r>
                  <a:rPr lang="en-US" altLang="zh-TW" sz="2000" dirty="0"/>
                  <a:t> MULs to compute each output element, with </a:t>
                </a:r>
                <a14:m>
                  <m:oMath xmlns:m="http://schemas.openxmlformats.org/officeDocument/2006/math">
                    <m:r>
                      <a:rPr lang="en-US" sz="2000" i="1">
                        <a:latin typeface="Cambria Math" panose="02040503050406030204" pitchFamily="18" charset="0"/>
                      </a:rPr>
                      <m:t>4∗4∗4</m:t>
                    </m:r>
                  </m:oMath>
                </a14:m>
                <a:r>
                  <a:rPr lang="en-US" altLang="zh-TW" sz="2000" dirty="0"/>
                  <a:t> output elements)</a:t>
                </a:r>
                <a:endParaRPr lang="zh-TW" altLang="en-US" sz="20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846659"/>
              </a:xfrm>
              <a:prstGeom prst="rect">
                <a:avLst/>
              </a:prstGeom>
              <a:blipFill>
                <a:blip r:embed="rId3"/>
                <a:stretch>
                  <a:fillRect l="-4188" t="-3974" b="-7947"/>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385187" cy="2929072"/>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(not counting biases)</a:t>
                </a:r>
              </a:p>
              <a:p>
                <a:r>
                  <a:rPr lang="en-US" sz="2400" dirty="0"/>
                  <a:t>No. MULs: </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385187" cy="2929072"/>
              </a:xfrm>
              <a:prstGeom prst="rect">
                <a:avLst/>
              </a:prstGeom>
              <a:blipFill>
                <a:blip r:embed="rId4"/>
                <a:stretch>
                  <a:fillRect l="-7653" t="-3125" r="-2551" b="-625"/>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85000" lnSpcReduction="1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a:t>
                </a:r>
                <a:r>
                  <a:rPr lang="en-US"/>
                  <a:t>consecutive image frames </a:t>
                </a:r>
                <a:r>
                  <a:rPr lang="en-US" dirty="0"/>
                  <a:t>in a video clip, we can either stack together a fixed number of frames as input to a CNN (e.g., grouping four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input images to form a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×12</m:t>
                    </m:r>
                  </m:oMath>
                </a14:m>
                <a:r>
                  <a:rPr lang="en-US" dirty="0"/>
                  <a:t> input image),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mc:Choice>
        <mc:Fallback xmlns="">
          <p:sp>
            <p:nvSpPr>
              <p:cNvPr id="3" name="Content Placeholder 2">
                <a:extLst>
                  <a:ext uri="{FF2B5EF4-FFF2-40B4-BE49-F238E27FC236}">
                    <a16:creationId xmlns:a16="http://schemas.microsoft.com/office/drawing/2014/main" id="{FE7536A8-F7BA-4CE4-A6A1-F94E172EE31B}"/>
                  </a:ext>
                </a:extLst>
              </p:cNvPr>
              <p:cNvSpPr>
                <a:spLocks noGrp="1" noRot="1" noChangeAspect="1" noMove="1" noResize="1" noEditPoints="1" noAdjustHandles="1" noChangeArrowheads="1" noChangeShapeType="1" noTextEdit="1"/>
              </p:cNvSpPr>
              <p:nvPr>
                <p:ph idx="1"/>
              </p:nvPr>
            </p:nvSpPr>
            <p:spPr>
              <a:xfrm>
                <a:off x="467989" y="1129966"/>
                <a:ext cx="8229600" cy="5400069"/>
              </a:xfrm>
              <a:blipFill>
                <a:blip r:embed="rId4"/>
                <a:stretch>
                  <a:fillRect l="-1259" t="-1693" r="-2444"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r>
                          <a:rPr lang="en-US" b="0" i="1" smtClean="0">
                            <a:latin typeface="Cambria Math" panose="02040503050406030204" pitchFamily="18" charset="0"/>
                          </a:rPr>
                          <m:t>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The char w. largest logit (highest probability) is likely, but not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6269</TotalTime>
  <Words>8305</Words>
  <Application>Microsoft Office PowerPoint</Application>
  <PresentationFormat>On-screen Show (4:3)</PresentationFormat>
  <Paragraphs>1309</Paragraphs>
  <Slides>89</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Arial</vt:lpstr>
      <vt:lpstr>Calibri</vt:lpstr>
      <vt:lpstr>Cambria Math</vt:lpstr>
      <vt:lpstr>Century Schoolbook</vt:lpstr>
      <vt:lpstr>Courier New</vt:lpstr>
      <vt:lpstr>Roboto</vt:lpstr>
      <vt:lpstr>Times New Roman</vt:lpstr>
      <vt:lpstr>Default Design</vt:lpstr>
      <vt:lpstr>L4.1 CNN and RNN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Feature Hierarchy</vt:lpstr>
      <vt:lpstr>Pooling (Sub-Sampling) Layer</vt:lpstr>
      <vt:lpstr>Max Pooling w. Examples</vt:lpstr>
      <vt:lpstr>Overlapping Pooling</vt:lpstr>
      <vt:lpstr>FC Layer</vt:lpstr>
      <vt:lpstr>CNN Toy Example</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480</cp:revision>
  <dcterms:created xsi:type="dcterms:W3CDTF">2020-03-21T16:53:45Z</dcterms:created>
  <dcterms:modified xsi:type="dcterms:W3CDTF">2021-11-14T14:59:09Z</dcterms:modified>
</cp:coreProperties>
</file>